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11"/>
  </p:notesMasterIdLst>
  <p:handoutMasterIdLst>
    <p:handoutMasterId r:id="rId19"/>
  </p:handoutMasterIdLst>
  <p:sldIdLst>
    <p:sldId id="484" r:id="rId4"/>
    <p:sldId id="581" r:id="rId5"/>
    <p:sldId id="583" r:id="rId6"/>
    <p:sldId id="585" r:id="rId7"/>
    <p:sldId id="586" r:id="rId8"/>
    <p:sldId id="587" r:id="rId9"/>
    <p:sldId id="588" r:id="rId10"/>
    <p:sldId id="589" r:id="rId12"/>
    <p:sldId id="590" r:id="rId13"/>
    <p:sldId id="591" r:id="rId14"/>
    <p:sldId id="592" r:id="rId15"/>
    <p:sldId id="594" r:id="rId16"/>
    <p:sldId id="593" r:id="rId17"/>
    <p:sldId id="596" r:id="rId18"/>
  </p:sldIdLst>
  <p:sldSz cx="9144000" cy="6858000" type="screen4x3"/>
  <p:notesSz cx="6858000" cy="9144000"/>
  <p:custDataLst>
    <p:tags r:id="rId23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7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BD"/>
    <a:srgbClr val="0A9DCD"/>
    <a:srgbClr val="0C4296"/>
    <a:srgbClr val="F3F5F2"/>
    <a:srgbClr val="0085B8"/>
    <a:srgbClr val="0000FF"/>
    <a:srgbClr val="FFF887"/>
    <a:srgbClr val="FFF357"/>
    <a:srgbClr val="31732A"/>
    <a:srgbClr val="2F7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67" autoAdjust="0"/>
    <p:restoredTop sz="96846" autoAdjust="0"/>
  </p:normalViewPr>
  <p:slideViewPr>
    <p:cSldViewPr snapToGrid="0" snapToObjects="1" showGuides="1">
      <p:cViewPr varScale="1">
        <p:scale>
          <a:sx n="69" d="100"/>
          <a:sy n="69" d="100"/>
        </p:scale>
        <p:origin x="-1182" y="-90"/>
      </p:cViewPr>
      <p:guideLst>
        <p:guide orient="horz" pos="2160"/>
        <p:guide pos="27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gs" Target="tags/tag16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A76583-3782-4EF4-9450-C5F1A1C9C67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E2EF73C-2943-45EC-9FEB-08B25E33F3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1.jpeg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2D3E-DBF2-4C52-B3B1-5381BB05762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9732-C549-40D5-825A-94A41F8A96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FD2F-C49F-4954-8BFC-933DA3A0166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9AE6-2F9F-49DB-AF5B-B16F3F85DD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F366-777B-443B-8040-CF7F15BB2A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85C9-CAAB-4B41-A27E-D0C8F430CD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13000" b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269"/>
          <p:cNvGrpSpPr/>
          <p:nvPr>
            <p:custDataLst>
              <p:tags r:id="rId7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Oval 10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32"/>
            <p:cNvSpPr>
              <a:spLocks noEditPoints="1"/>
            </p:cNvSpPr>
            <p:nvPr>
              <p:custDataLst>
                <p:tags r:id="rId9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  <p:custDataLst>
              <p:tags r:id="rId10"/>
            </p:custDataLst>
          </p:nvPr>
        </p:nvSpPr>
        <p:spPr>
          <a:xfrm>
            <a:off x="1567123" y="4091305"/>
            <a:ext cx="6858000" cy="67818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1"/>
            </p:custDataLst>
          </p:nvPr>
        </p:nvSpPr>
        <p:spPr>
          <a:xfrm>
            <a:off x="1567123" y="5020470"/>
            <a:ext cx="6857999" cy="470795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-685800" y="1825625"/>
            <a:ext cx="10515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0" y="1259205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2492137"/>
            <a:ext cx="9144953" cy="2650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2367642" y="4072775"/>
            <a:ext cx="6506936" cy="5670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2367641" y="4908072"/>
            <a:ext cx="6506936" cy="579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530820"/>
            <a:ext cx="788670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864436"/>
            <a:ext cx="3868340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3059707"/>
            <a:ext cx="3868340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864436"/>
            <a:ext cx="3887391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3059707"/>
            <a:ext cx="3887391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0" y="657225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8000" y="113265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0" y="2533849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FB5-FF29-4DCF-B5EA-AEE71D2925B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619F-A338-4DC7-8D27-A12179085D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686675" y="1091605"/>
            <a:ext cx="82867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49" y="1091605"/>
            <a:ext cx="687943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650" y="1246414"/>
            <a:ext cx="7886700" cy="416922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21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2367643" y="4106978"/>
            <a:ext cx="6767309" cy="706501"/>
          </a:xfrm>
        </p:spPr>
        <p:txBody>
          <a:bodyPr lIns="90000" tIns="46800" rIns="90000" bIns="468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2358170" y="5081488"/>
            <a:ext cx="6776781" cy="4308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grpSp>
        <p:nvGrpSpPr>
          <p:cNvPr id="12" name="组合 269"/>
          <p:cNvGrpSpPr/>
          <p:nvPr>
            <p:custDataLst>
              <p:tags r:id="rId12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Oval 10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32"/>
            <p:cNvSpPr>
              <a:spLocks noEditPoints="1"/>
            </p:cNvSpPr>
            <p:nvPr>
              <p:custDataLst>
                <p:tags r:id="rId14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C365-9AC6-4121-A977-0334C004DD3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A12A-8CCD-44DE-BFFA-E7984E453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3EAB-0340-432F-B926-649D4B6664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7C91D-8B97-4271-B5A1-AE01D61F24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10B6-9F03-43CF-9B53-8C598C9E54D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3A96-2454-49FC-B061-D54C1ADE65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214A-A5F4-4C8D-89BA-80AFED4FA82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21F-2684-4007-8346-81B44F0F31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AA97-2BED-4541-A3C3-DDDD054CE71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17F9-8A3A-4927-A066-41E629997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E1B8-A378-4C90-9AF4-8C47144951F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6B5F-ABCD-436A-A588-FA5257843B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8F54-C7B0-484C-8660-8DBCAD3DEC4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11EC-D0EE-4786-8623-7F314F5268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26.xml"/><Relationship Id="rId23" Type="http://schemas.openxmlformats.org/officeDocument/2006/relationships/tags" Target="../tags/tag125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21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F29BEC-490D-4AF3-81B3-5465A1E92A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ABF48-D27C-4D46-98FD-952E0E32384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28650" y="113109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28650" y="222646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286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ea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jpeg"/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53.xml"/><Relationship Id="rId3" Type="http://schemas.openxmlformats.org/officeDocument/2006/relationships/image" Target="../media/image14.png"/><Relationship Id="rId2" Type="http://schemas.openxmlformats.org/officeDocument/2006/relationships/tags" Target="../tags/tag152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55.xml"/><Relationship Id="rId3" Type="http://schemas.openxmlformats.org/officeDocument/2006/relationships/image" Target="../media/image15.png"/><Relationship Id="rId2" Type="http://schemas.openxmlformats.org/officeDocument/2006/relationships/tags" Target="../tags/tag154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57.xml"/><Relationship Id="rId2" Type="http://schemas.openxmlformats.org/officeDocument/2006/relationships/tags" Target="../tags/tag156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58.xml"/><Relationship Id="rId2" Type="http://schemas.openxmlformats.org/officeDocument/2006/relationships/image" Target="../media/image16.png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160.xml"/><Relationship Id="rId1" Type="http://schemas.openxmlformats.org/officeDocument/2006/relationships/tags" Target="../tags/tag159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33.xml"/><Relationship Id="rId5" Type="http://schemas.openxmlformats.org/officeDocument/2006/relationships/tags" Target="../tags/tag132.xml"/><Relationship Id="rId4" Type="http://schemas.openxmlformats.org/officeDocument/2006/relationships/tags" Target="../tags/tag131.xml"/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tags" Target="../tags/tag13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tags" Target="../tags/tag137.xml"/><Relationship Id="rId3" Type="http://schemas.openxmlformats.org/officeDocument/2006/relationships/image" Target="../media/image5.png"/><Relationship Id="rId2" Type="http://schemas.openxmlformats.org/officeDocument/2006/relationships/tags" Target="../tags/tag136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40.xml"/><Relationship Id="rId2" Type="http://schemas.openxmlformats.org/officeDocument/2006/relationships/tags" Target="../tags/tag139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42.xml"/><Relationship Id="rId3" Type="http://schemas.openxmlformats.org/officeDocument/2006/relationships/image" Target="../media/image8.png"/><Relationship Id="rId2" Type="http://schemas.openxmlformats.org/officeDocument/2006/relationships/tags" Target="../tags/tag141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wmf"/><Relationship Id="rId8" Type="http://schemas.openxmlformats.org/officeDocument/2006/relationships/oleObject" Target="../embeddings/oleObject2.bin"/><Relationship Id="rId7" Type="http://schemas.openxmlformats.org/officeDocument/2006/relationships/tags" Target="../tags/tag146.x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.bin"/><Relationship Id="rId4" Type="http://schemas.openxmlformats.org/officeDocument/2006/relationships/tags" Target="../tags/tag145.xml"/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7" Type="http://schemas.openxmlformats.org/officeDocument/2006/relationships/notesSlide" Target="../notesSlides/notesSlide1.xml"/><Relationship Id="rId16" Type="http://schemas.openxmlformats.org/officeDocument/2006/relationships/vmlDrawing" Target="../drawings/vmlDrawing1.vml"/><Relationship Id="rId15" Type="http://schemas.openxmlformats.org/officeDocument/2006/relationships/slideLayout" Target="../slideLayouts/slideLayout18.xml"/><Relationship Id="rId14" Type="http://schemas.openxmlformats.org/officeDocument/2006/relationships/tags" Target="../tags/tag148.xml"/><Relationship Id="rId13" Type="http://schemas.openxmlformats.org/officeDocument/2006/relationships/image" Target="../media/image8.png"/><Relationship Id="rId12" Type="http://schemas.openxmlformats.org/officeDocument/2006/relationships/image" Target="../media/image11.wmf"/><Relationship Id="rId11" Type="http://schemas.openxmlformats.org/officeDocument/2006/relationships/oleObject" Target="../embeddings/oleObject3.bin"/><Relationship Id="rId10" Type="http://schemas.openxmlformats.org/officeDocument/2006/relationships/tags" Target="../tags/tag147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50.xml"/><Relationship Id="rId3" Type="http://schemas.openxmlformats.org/officeDocument/2006/relationships/image" Target="../media/image12.png"/><Relationship Id="rId2" Type="http://schemas.openxmlformats.org/officeDocument/2006/relationships/tags" Target="../tags/tag149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51.xml"/><Relationship Id="rId2" Type="http://schemas.openxmlformats.org/officeDocument/2006/relationships/image" Target="../media/image13.png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6227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766570"/>
            <a:ext cx="9144635" cy="283845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glow rad="139700">
              <a:schemeClr val="bg1">
                <a:lumMod val="50000"/>
                <a:alpha val="40000"/>
              </a:schemeClr>
            </a:glow>
            <a:outerShdw blurRad="152400" dist="165100" dir="2700000" algn="tl" rotWithShape="0">
              <a:schemeClr val="bg1">
                <a:lumMod val="8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978660"/>
            <a:ext cx="9144635" cy="2395220"/>
          </a:xfrm>
          <a:prstGeom prst="rect">
            <a:avLst/>
          </a:prstGeom>
          <a:solidFill>
            <a:srgbClr val="008A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050" name="Rectangle 3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44195" y="2837180"/>
            <a:ext cx="8395970" cy="697230"/>
          </a:xfrm>
        </p:spPr>
        <p:txBody>
          <a:bodyPr vert="horz" wrap="square" lIns="91440" tIns="45720" rIns="91440" bIns="45720" anchor="t" anchorCtr="0"/>
          <a:lstStyle/>
          <a:p>
            <a:pPr algn="l" eaLnBrk="1" hangingPunct="1">
              <a:buClrTx/>
              <a:buSzTx/>
              <a:buFontTx/>
            </a:pP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</a:t>
            </a:r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　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简单电路的组装与测试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五边形 1"/>
          <p:cNvSpPr/>
          <p:nvPr/>
        </p:nvSpPr>
        <p:spPr>
          <a:xfrm>
            <a:off x="0" y="289560"/>
            <a:ext cx="544195" cy="284480"/>
          </a:xfrm>
          <a:prstGeom prst="homePlate">
            <a:avLst/>
          </a:prstGeom>
          <a:solidFill>
            <a:srgbClr val="008ABD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4355" y="180975"/>
            <a:ext cx="1650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电工</a:t>
            </a:r>
            <a:r>
              <a:rPr lang="zh-CN" altLang="en-US" sz="280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技术</a:t>
            </a:r>
            <a:endParaRPr lang="zh-CN" altLang="en-US" sz="2800">
              <a:ln w="13462">
                <a:solidFill>
                  <a:sysClr val="windowText" lastClr="0000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509770" y="6320155"/>
            <a:ext cx="4633595" cy="53911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658914" y="2011265"/>
            <a:ext cx="4572000" cy="310769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电路如图所示，开关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由闭合到断开，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点电位的变化为 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  ）</a:t>
            </a:r>
            <a:endParaRPr lang="en-US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A.10 V→6 V</a:t>
            </a:r>
            <a:endParaRPr lang="zh-CN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B.10 V→0 V</a:t>
            </a:r>
            <a:endParaRPr lang="zh-CN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C.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－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16 V→0 V</a:t>
            </a:r>
            <a:endParaRPr lang="zh-CN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D.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－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 V→6 V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8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885" y="3061081"/>
            <a:ext cx="464502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电位的概念及计算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425450" y="1638935"/>
            <a:ext cx="4572000" cy="22453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buFontTx/>
              <a:buNone/>
            </a:pP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如下图所示，电流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为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   ）</a:t>
            </a:r>
            <a:endParaRPr lang="en-US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A.5.5m A</a:t>
            </a:r>
            <a:endParaRPr lang="zh-CN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B.-5.5m A</a:t>
            </a:r>
            <a:endParaRPr lang="zh-CN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C.+0.5 m A</a:t>
            </a:r>
            <a:endParaRPr lang="zh-CN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D.-0.5 m A</a:t>
            </a:r>
            <a:endParaRPr lang="en-US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图片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751" y="3338209"/>
            <a:ext cx="4445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电位的概念及计算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" name="文本框 1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50563" y="2574671"/>
            <a:ext cx="8250239" cy="239932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90000"/>
              </a:lnSpc>
            </a:pPr>
            <a:r>
              <a:rPr lang="en-US" altLang="zh-CN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电位的概念</a:t>
            </a:r>
            <a:endParaRPr lang="en-US" altLang="zh-CN" b="1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电位的计算方法</a:t>
            </a:r>
            <a:endParaRPr lang="zh-CN" altLang="en-US" b="1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电位的概念及计算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3" name="文本框 1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7209" y="2187018"/>
            <a:ext cx="2912117" cy="2938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电位的概念及计算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67643" y="3989228"/>
            <a:ext cx="6767309" cy="942001"/>
          </a:xfrm>
        </p:spPr>
        <p:txBody>
          <a:bodyPr/>
          <a:p>
            <a: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lt1"/>
                </a:solidFill>
                <a:latin typeface="+mj-lt"/>
                <a:cs typeface="+mj-cs"/>
                <a:sym typeface="+mn-ea"/>
              </a:rPr>
              <a:t>课堂教学评价</a:t>
            </a:r>
            <a:endParaRPr lang="zh-CN" altLang="en-US" sz="3300" dirty="0">
              <a:solidFill>
                <a:schemeClr val="lt1"/>
              </a:solidFill>
              <a:latin typeface="+mj-lt"/>
              <a:cs typeface="+mj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电位的概念及计算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3" name="文本框 1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AutoShape 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212850" y="1905000"/>
            <a:ext cx="2646045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9" name="AutoShape 11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3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ko-KR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4" name="文本框 2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52270" y="1875155"/>
            <a:ext cx="220726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itchFamily="34" charset="-122"/>
              </a:rPr>
              <a:t>本模块知识点</a:t>
            </a:r>
            <a:endParaRPr kumimoji="1" lang="zh-CN" altLang="en-US" sz="26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itchFamily="34" charset="-122"/>
            </a:endParaRPr>
          </a:p>
        </p:txBody>
      </p:sp>
      <p:sp>
        <p:nvSpPr>
          <p:cNvPr id="35" name="文本框 28"/>
          <p:cNvSpPr txBox="1">
            <a:spLocks noChangeArrowheads="1"/>
          </p:cNvSpPr>
          <p:nvPr/>
        </p:nvSpPr>
        <p:spPr bwMode="auto">
          <a:xfrm>
            <a:off x="1031133" y="2821887"/>
            <a:ext cx="7750484" cy="230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掌握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电路的概念及组成电路的元件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理解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电流、电压概念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熟练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掌握电流、电压参考方向的应用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熟练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掌握欧姆定律及其应用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5.</a:t>
            </a:r>
            <a:r>
              <a:rPr lang="zh-CN" alt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了解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电位的计算方法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075" name="Rectangle 2"/>
          <p:cNvSpPr txBox="1"/>
          <p:nvPr>
            <p:custDataLst>
              <p:tags r:id="rId5"/>
            </p:custDataLst>
          </p:nvPr>
        </p:nvSpPr>
        <p:spPr>
          <a:xfrm>
            <a:off x="729240" y="0"/>
            <a:ext cx="7431088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r>
              <a:rPr lang="zh-CN" altLang="en-US" sz="3600" b="1" dirty="0" smtClean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模块</a:t>
            </a:r>
            <a:r>
              <a:rPr lang="en-US" altLang="zh-CN" sz="3600" b="1" dirty="0" smtClean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36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简单电路的组装与测试</a:t>
            </a:r>
            <a:endParaRPr lang="zh-CN" altLang="en-US" sz="36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3"/>
          <p:cNvSpPr txBox="1"/>
          <p:nvPr>
            <p:custDataLst>
              <p:tags r:id="rId2"/>
            </p:custDataLst>
          </p:nvPr>
        </p:nvSpPr>
        <p:spPr>
          <a:xfrm>
            <a:off x="104140" y="2417445"/>
            <a:ext cx="8893810" cy="404622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电位与团队合作：共同构建电路的</a:t>
            </a:r>
            <a:r>
              <a:rPr lang="en-US" alt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正能量</a:t>
            </a:r>
            <a:r>
              <a:rPr lang="en-US" alt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endParaRPr lang="en-US" altLang="zh-CN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电位差是电路中两点之间的电势能差，它需要通过电路元件的串联和并联来实现。在思政教育中，可以比喻为团队中每个成员的协作。每个成员都有自己的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电位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，即能力和特长，只有将这些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电位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合理地串联和并联起来，团队才能发挥最大的效能。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同时，电位的概念强调了个体与整体的关系。在电路中，每个点的电位都会影响到整个电路的工作。同样地，在思政教育中，强调个人与集体的紧密联系，每个成员的表现都会影响到整个集体的形象和效能。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电位的概念及计算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文本框 3"/>
          <p:cNvSpPr txBox="1"/>
          <p:nvPr/>
        </p:nvSpPr>
        <p:spPr>
          <a:xfrm>
            <a:off x="274320" y="1435735"/>
            <a:ext cx="4572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algn="l" eaLnBrk="1" hangingPunct="1">
              <a:spcBef>
                <a:spcPct val="20000"/>
              </a:spcBef>
              <a:buClrTx/>
              <a:buSzTx/>
              <a:buFontTx/>
              <a:buChar char="•"/>
            </a:pP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新技术新知识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5"/>
          <p:cNvSpPr txBox="1">
            <a:spLocks noChangeArrowheads="1"/>
          </p:cNvSpPr>
          <p:nvPr/>
        </p:nvSpPr>
        <p:spPr bwMode="auto">
          <a:xfrm>
            <a:off x="304800" y="1574800"/>
            <a:ext cx="8534400" cy="203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一、电位的概念</a:t>
            </a:r>
            <a:endParaRPr lang="en-US" altLang="zh-CN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将电路中任意一点定义为电路的参考点，电路中其他各点对参考点的电压称为该点的电位。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文本框 6"/>
          <p:cNvSpPr txBox="1">
            <a:spLocks noRot="1" noChangeAspect="1" noMove="1" noResize="1" noEditPoints="1" noAdjustHandles="1" noChangeArrowheads="1" noTextEdit="1"/>
          </p:cNvSpPr>
          <p:nvPr>
            <p:custDataLst>
              <p:tags r:id="rId2"/>
            </p:custDataLst>
          </p:nvPr>
        </p:nvSpPr>
        <p:spPr bwMode="auto">
          <a:xfrm>
            <a:off x="2438400" y="3851275"/>
            <a:ext cx="2300288" cy="4318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zh-CN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7"/>
          <p:cNvSpPr txBox="1">
            <a:spLocks noRot="1" noChangeAspect="1" noMove="1" noResize="1" noEditPoints="1" noAdjustHandles="1" noChangeArrowheads="1" noTextEdit="1"/>
          </p:cNvSpPr>
          <p:nvPr>
            <p:custDataLst>
              <p:tags r:id="rId4"/>
            </p:custDataLst>
          </p:nvPr>
        </p:nvSpPr>
        <p:spPr bwMode="auto">
          <a:xfrm>
            <a:off x="2438400" y="4818063"/>
            <a:ext cx="2312988" cy="430212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zh-CN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2" name="图片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1888" y="3770313"/>
            <a:ext cx="2511425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5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电位的概念及计算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" name="文本框 1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4" name="直接连接符 3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7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28600" y="1676400"/>
            <a:ext cx="8839200" cy="45288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3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即：</a:t>
            </a:r>
            <a:r>
              <a:rPr kumimoji="1"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电路中任意两点间的电压等于这两点的电位之差</a:t>
            </a:r>
            <a:r>
              <a:rPr kumimoji="1" lang="zh-CN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kumimoji="1"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highlight>
                <a:srgbClr val="F6C9A8"/>
              </a:highligh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0" hangingPunct="0">
              <a:spcBef>
                <a:spcPct val="50000"/>
              </a:spcBef>
              <a:buFontTx/>
              <a:buNone/>
            </a:pPr>
            <a:r>
              <a: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电路的工作状态可通过电路中各点的电位反映出来。在计算电位时，必须首先选择电路中的某点作为参考点。</a:t>
            </a:r>
            <a:endParaRPr kumimoji="1" lang="zh-CN" altLang="en-US" sz="24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0" hangingPunct="0">
              <a:spcBef>
                <a:spcPct val="50000"/>
              </a:spcBef>
              <a:buFontTx/>
              <a:buNone/>
            </a:pPr>
            <a:r>
              <a: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电位参考点的选择方法：</a:t>
            </a:r>
            <a:endParaRPr kumimoji="1" lang="zh-CN" altLang="en-US" sz="24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0" hangingPunct="0">
              <a:spcBef>
                <a:spcPct val="50000"/>
              </a:spcBef>
              <a:buFontTx/>
              <a:buNone/>
            </a:pPr>
            <a:r>
              <a: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kumimoji="1" lang="en-US" altLang="zh-CN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、在工程中常选大地作为参考点；</a:t>
            </a:r>
            <a:endParaRPr kumimoji="1" lang="zh-CN" altLang="en-US" sz="24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0" hangingPunct="0">
              <a:spcBef>
                <a:spcPct val="50000"/>
              </a:spcBef>
              <a:buFontTx/>
              <a:buNone/>
            </a:pPr>
            <a:r>
              <a: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kumimoji="1" lang="en-US" altLang="zh-CN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、在电子线路中，常选一条特定的公共线或机壳作为参考点。</a:t>
            </a:r>
            <a:endParaRPr kumimoji="1" lang="zh-CN" altLang="en-US" sz="24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0" hangingPunct="0">
              <a:spcBef>
                <a:spcPct val="50000"/>
              </a:spcBef>
              <a:buFontTx/>
              <a:buNone/>
            </a:pPr>
            <a:r>
              <a:rPr kumimoji="1" lang="zh-CN" altLang="en-US" sz="24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当电路中的零电位点确定后，电路中的任意一点的电位等于该点与参考点之间的电位差。</a:t>
            </a:r>
            <a:endParaRPr kumimoji="1" lang="zh-CN" altLang="en-US" sz="24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电位的概念及计算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1752600"/>
            <a:ext cx="853947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【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8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.5.1】 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求如图 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1.5.1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所示电路中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  <a:cs typeface="黑体" panose="02010609060101010101" pitchFamily="49" charset="-122"/>
              </a:rPr>
              <a:t>Ｂ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点的电位。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407" y="2549236"/>
            <a:ext cx="2583918" cy="3164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电位的概念及计算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1212514"/>
            <a:ext cx="853947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【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8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.5.1】 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求如图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1.5.1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所示电路中Ｂ点的电位。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2688418" y="2144806"/>
            <a:ext cx="978908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【解】</a:t>
            </a:r>
            <a:endParaRPr lang="zh-CN" altLang="zh-CN" sz="24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-184150"/>
            <a:ext cx="30988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3816027" y="2094006"/>
          <a:ext cx="4911725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公式" r:id="rId5" imgW="89306400" imgH="10668000" progId="Equation.3">
                  <p:embed/>
                </p:oleObj>
              </mc:Choice>
              <mc:Fallback>
                <p:oleObj name="公式" r:id="rId5" imgW="89306400" imgH="10668000" progId="Equation.3">
                  <p:embed/>
                  <p:pic>
                    <p:nvPicPr>
                      <p:cNvPr id="0" name="图片 10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6027" y="2094006"/>
                        <a:ext cx="4911725" cy="590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0" y="44450"/>
            <a:ext cx="30988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3582035" y="3044998"/>
          <a:ext cx="3579090" cy="4602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公式" r:id="rId8" imgW="1320165" imgH="215900" progId="Equation.3">
                  <p:embed/>
                </p:oleObj>
              </mc:Choice>
              <mc:Fallback>
                <p:oleObj name="公式" r:id="rId8" imgW="1320165" imgH="215900" progId="Equation.3">
                  <p:embed/>
                  <p:pic>
                    <p:nvPicPr>
                      <p:cNvPr id="0" name="图片 10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2035" y="3044998"/>
                        <a:ext cx="3579090" cy="4602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0" y="-184150"/>
            <a:ext cx="30988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2954771" y="3929062"/>
          <a:ext cx="6195122" cy="379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公式" r:id="rId11" imgW="94488000" imgH="5791200" progId="Equation.3">
                  <p:embed/>
                </p:oleObj>
              </mc:Choice>
              <mc:Fallback>
                <p:oleObj name="公式" r:id="rId11" imgW="94488000" imgH="5791200" progId="Equation.3">
                  <p:embed/>
                  <p:pic>
                    <p:nvPicPr>
                      <p:cNvPr id="0" name="图片 10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4771" y="3929062"/>
                        <a:ext cx="6195122" cy="3797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电位的概念及计算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67" y="1905346"/>
            <a:ext cx="2583918" cy="3164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28600" y="1752600"/>
            <a:ext cx="8610600" cy="2522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【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1.5.2】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如图 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1.5.2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所示电路， 已知：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E1=45V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E2=12V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 电源内阻忽略不计， 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R1=5Ω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R2=4Ω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R3=2Ω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。求 Ｂ、 Ｃ、 Ｄ 三点的电位 Ｕ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Ｂ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 Ｕ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Ｃ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 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Ｕ</a:t>
            </a:r>
            <a:r>
              <a:rPr lang="zh-CN" altLang="en-US" sz="1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Ｄ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0" hangingPunct="0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解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: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利用电路中 Ａ 点为电位参考点 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零电位点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，电流方向为顺时针方向。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21" name="图片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28440"/>
            <a:ext cx="3402330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电位的概念及计算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" name="文本框 1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3" name="直接连接符 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内容占位符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500" y="1851660"/>
            <a:ext cx="5968365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电位的概念及计算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" name="文本框 1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COMBINE_RELATE_SLIDE_ID" val="background20175070_1"/>
  <p:tag name="KSO_WM_TEMPLATE_SUBCATEGORY" val="combine"/>
  <p:tag name="KSO_WM_TEMPLATE_THUMBS_INDEX" val="1、4、5、6、12、13、18、24、30、31、32、33"/>
  <p:tag name="KSO_WM_TAG_VERSION" val="1.0"/>
  <p:tag name="KSO_WM_BEAUTIFY_FLAG" val="#wm#"/>
  <p:tag name="KSO_WM_TEMPLATE_CATEGORY" val="custom"/>
  <p:tag name="KSO_WM_TEMPLATE_INDEX" val="20175908"/>
  <p:tag name="KSO_WM_TEMPLATE_MASTER_TYPE" val="1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1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32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3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4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6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5908_34*a*1"/>
  <p:tag name="KSO_WM_TEMPLATE_CATEGORY" val="custom"/>
  <p:tag name="KSO_WM_TEMPLATE_INDEX" val="20175908"/>
  <p:tag name="KSO_WM_UNIT_LAYERLEVEL" val="1"/>
  <p:tag name="KSO_WM_TAG_VERSION" val="1.0"/>
  <p:tag name="KSO_WM_BEAUTIFY_FLAG" val="#wm#"/>
  <p:tag name="KSO_WM_UNIT_PRESET_TEXT" val="THANK YOU!"/>
  <p:tag name="KSO_WM_UNIT_TEXT_FILL_FORE_SCHEMECOLOR_INDEX_BRIGHTNESS" val="0"/>
  <p:tag name="KSO_WM_UNIT_TEXT_FILL_FORE_SCHEMECOLOR_INDEX" val="14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COMBINE_RELATE_SLIDE_ID" val="background20175070_13"/>
  <p:tag name="KSO_WM_SLIDE_ID" val="custom20175908_34"/>
  <p:tag name="KSO_WM_TEMPLATE_SUBCATEGORY" val="0"/>
  <p:tag name="KSO_WM_TEMPLATE_MASTER_TYPE" val="1"/>
  <p:tag name="KSO_WM_TEMPLATE_COLOR_TYPE" val="0"/>
  <p:tag name="KSO_WM_SLIDE_TYPE" val="endPage"/>
  <p:tag name="KSO_WM_SLIDE_ITEM_CNT" val="0"/>
  <p:tag name="KSO_WM_SLIDE_INDEX" val="33"/>
  <p:tag name="KSO_WM_TAG_VERSION" val="1.0"/>
  <p:tag name="KSO_WM_BEAUTIFY_FLAG" val="#wm#"/>
  <p:tag name="KSO_WM_TEMPLATE_CATEGORY" val="custom"/>
  <p:tag name="KSO_WM_TEMPLATE_INDEX" val="20175908"/>
  <p:tag name="KSO_WM_SLIDE_LAYOUT" val="a_f"/>
  <p:tag name="KSO_WM_SLIDE_LAYOUT_CNT" val="1_1"/>
</p:tagLst>
</file>

<file path=ppt/tags/tag161.xml><?xml version="1.0" encoding="utf-8"?>
<p:tagLst xmlns:p="http://schemas.openxmlformats.org/presentationml/2006/main">
  <p:tag name="KSO_WPP_MARK_KEY" val="b047a6f6-948f-48f5-9a12-ee0d6eda6c5f"/>
  <p:tag name="COMMONDATA" val="eyJoZGlkIjoiN2Q2YWFjYjJiZGJlNTVhNGM1YjczNDljNDM2MzAzMWEifQ=="/>
  <p:tag name="commondata" val="eyJoZGlkIjoiODNhYjQxZGU2OWJiYTljMGVkNWMwMzJlN2JlNmY5ZDQifQ==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98D3F5"/>
      </a:dk2>
      <a:lt2>
        <a:srgbClr val="E5F3FC"/>
      </a:lt2>
      <a:accent1>
        <a:srgbClr val="0099CC"/>
      </a:accent1>
      <a:accent2>
        <a:srgbClr val="008FC2"/>
      </a:accent2>
      <a:accent3>
        <a:srgbClr val="0084B8"/>
      </a:accent3>
      <a:accent4>
        <a:srgbClr val="007AAE"/>
      </a:accent4>
      <a:accent5>
        <a:srgbClr val="0070A3"/>
      </a:accent5>
      <a:accent6>
        <a:srgbClr val="006699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1261</Words>
  <Application>WPS 演示</Application>
  <PresentationFormat>全屏显示(4:3)</PresentationFormat>
  <Paragraphs>178</Paragraphs>
  <Slides>14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14</vt:i4>
      </vt:variant>
    </vt:vector>
  </HeadingPairs>
  <TitlesOfParts>
    <vt:vector size="29" baseType="lpstr">
      <vt:lpstr>Arial</vt:lpstr>
      <vt:lpstr>宋体</vt:lpstr>
      <vt:lpstr>Wingdings</vt:lpstr>
      <vt:lpstr>Calibri</vt:lpstr>
      <vt:lpstr>Arial</vt:lpstr>
      <vt:lpstr>微软雅黑</vt:lpstr>
      <vt:lpstr>黑体</vt:lpstr>
      <vt:lpstr>Adobe 黑体 Std R</vt:lpstr>
      <vt:lpstr>Times New Roman</vt:lpstr>
      <vt:lpstr>Arial Unicode MS</vt:lpstr>
      <vt:lpstr>第一PPT模板网-WWW.1PPT.COM</vt:lpstr>
      <vt:lpstr>Office 主题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课堂教学评价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雨晴</cp:lastModifiedBy>
  <cp:revision>1237</cp:revision>
  <dcterms:created xsi:type="dcterms:W3CDTF">2015-12-14T01:43:00Z</dcterms:created>
  <dcterms:modified xsi:type="dcterms:W3CDTF">2025-09-03T05:42:28Z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4E74AC8FB9C147CBB8D5D34E3FD996CA_13</vt:lpwstr>
  </property>
  <property fmtid="{D5CDD505-2E9C-101B-9397-08002B2CF9AE}" pid="3" name="KSOProductBuildVer">
    <vt:lpwstr>2052-12.1.0.22529</vt:lpwstr>
  </property>
</Properties>
</file>